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slide" Target="slides/slide20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machinedesign.com/community/article/21836908/what-questions-should-you-ask-during-the-product-lifecycle" TargetMode="Externa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a89d9678c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a89d9678c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a89d9678c0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a89d9678c0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a25cfd18ba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a25cfd18ba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a25cfd18ba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a25cfd18ba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ad8a7a4abc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ad8a7a4abc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ad8a7a4abc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ad8a7a4abc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a25cfd18b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a25cfd18b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ad8a7a4abc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ad8a7a4ab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a89d9678c0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a89d9678c0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ad8a7a4abc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ad8a7a4abc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a89d9678c0_0_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a89d9678c0_0_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a89d9678c0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a89d9678c0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a89d9678c0_0_4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a89d9678c0_0_4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Image Source: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https://www.machinedesign.com/community/article/21836908/what-questions-should-you-ask-during-the-product-lifecycle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ad8a7a4ab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ad8a7a4ab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ad8a7a4abc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ad8a7a4abc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a89d9678c0_0_3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a89d9678c0_0_3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a89d9678c0_0_3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a89d9678c0_0_3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ad8a7a4abc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ad8a7a4abc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a89d9678c0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a89d9678c0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a25cfd18ba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a25cfd18ba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0" name="Google Shape;5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1" name="Google Shape;41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2" name="Google Shape;42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3" name="Google Shape;4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6" name="Google Shape;46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8.xml"/><Relationship Id="rId10" Type="http://schemas.openxmlformats.org/officeDocument/2006/relationships/slideLayout" Target="../slideLayouts/slideLayout7.xml"/><Relationship Id="rId13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9.xml"/><Relationship Id="rId1" Type="http://schemas.openxmlformats.org/officeDocument/2006/relationships/image" Target="../media/image1.png"/><Relationship Id="rId2" Type="http://schemas.openxmlformats.org/officeDocument/2006/relationships/image" Target="../media/image12.png"/><Relationship Id="rId3" Type="http://schemas.openxmlformats.org/officeDocument/2006/relationships/image" Target="../media/image2.png"/><Relationship Id="rId4" Type="http://schemas.openxmlformats.org/officeDocument/2006/relationships/slideLayout" Target="../slideLayouts/slideLayout1.xml"/><Relationship Id="rId9" Type="http://schemas.openxmlformats.org/officeDocument/2006/relationships/slideLayout" Target="../slideLayouts/slideLayout6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"/>
          <p:cNvPicPr preferRelativeResize="0"/>
          <p:nvPr/>
        </p:nvPicPr>
        <p:blipFill>
          <a:blip r:embed="rId1">
            <a:alphaModFix/>
          </a:blip>
          <a:stretch>
            <a:fillRect/>
          </a:stretch>
        </p:blipFill>
        <p:spPr>
          <a:xfrm>
            <a:off x="8159445" y="4144200"/>
            <a:ext cx="984551" cy="9993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7;p1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10" name="Google Shape;10;p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71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Google Shape;11;p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600" y="65336"/>
            <a:ext cx="1913424" cy="440825"/>
          </a:xfrm>
          <a:prstGeom prst="rect">
            <a:avLst/>
          </a:prstGeom>
          <a:noFill/>
          <a:ln>
            <a:noFill/>
          </a:ln>
        </p:spPr>
      </p:pic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4"/>
    <p:sldLayoutId id="2147483649" r:id="rId5"/>
    <p:sldLayoutId id="2147483650" r:id="rId6"/>
    <p:sldLayoutId id="2147483651" r:id="rId7"/>
    <p:sldLayoutId id="2147483652" r:id="rId8"/>
    <p:sldLayoutId id="2147483653" r:id="rId9"/>
    <p:sldLayoutId id="2147483654" r:id="rId10"/>
    <p:sldLayoutId id="2147483655" r:id="rId11"/>
    <p:sldLayoutId id="2147483656" r:id="rId12"/>
    <p:sldLayoutId id="2147483657" r:id="rId13"/>
    <p:sldLayoutId id="2147483658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3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olab.research.google.com/github/lmoroney/dlaicourse/blob/master/Course%202%20-%20Part%208%20-%20Lesson%202%20-%20Notebook%20(RockPaperScissors).ipynb#scrollTo=LWTisYLQM1aM" TargetMode="External"/><Relationship Id="rId4" Type="http://schemas.openxmlformats.org/officeDocument/2006/relationships/image" Target="../media/image9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7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www.kaggle.com/ashishjangra27/face-mask-12k-images-dataset" TargetMode="External"/><Relationship Id="rId4" Type="http://schemas.openxmlformats.org/officeDocument/2006/relationships/hyperlink" Target="https://www.kaggle.com/jeffheaton/glasses-or-no-glasses" TargetMode="External"/><Relationship Id="rId5" Type="http://schemas.openxmlformats.org/officeDocument/2006/relationships/hyperlink" Target="https://www.tensorflow.org/lite/models/object_detection/overview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miles-frankllin/Data_603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ctrTitle"/>
          </p:nvPr>
        </p:nvSpPr>
        <p:spPr>
          <a:xfrm>
            <a:off x="602250" y="681600"/>
            <a:ext cx="7939500" cy="255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Using Big Data Tools for Image Classification - </a:t>
            </a:r>
            <a:endParaRPr sz="4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Final Report</a:t>
            </a:r>
            <a:endParaRPr sz="4500"/>
          </a:p>
        </p:txBody>
      </p:sp>
      <p:sp>
        <p:nvSpPr>
          <p:cNvPr id="58" name="Google Shape;58;p13"/>
          <p:cNvSpPr txBox="1"/>
          <p:nvPr>
            <p:ph idx="1" type="subTitle"/>
          </p:nvPr>
        </p:nvSpPr>
        <p:spPr>
          <a:xfrm>
            <a:off x="311700" y="341087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Miles Franklin, Cliff Mbah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2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Additional </a:t>
            </a:r>
            <a:r>
              <a:rPr lang="en"/>
              <a:t>Examples</a:t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2126" y="1499175"/>
            <a:ext cx="3920650" cy="33675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521899"/>
            <a:ext cx="3920651" cy="332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3"/>
          <p:cNvSpPr txBox="1"/>
          <p:nvPr>
            <p:ph type="title"/>
          </p:nvPr>
        </p:nvSpPr>
        <p:spPr>
          <a:xfrm>
            <a:off x="311700" y="1795050"/>
            <a:ext cx="8520600" cy="15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Machine Learning: </a:t>
            </a:r>
            <a:endParaRPr sz="45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Convolutional Neural Network</a:t>
            </a:r>
            <a:endParaRPr sz="45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Image Formatting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27" name="Google Shape;127;p24"/>
          <p:cNvSpPr txBox="1"/>
          <p:nvPr>
            <p:ph idx="1" type="body"/>
          </p:nvPr>
        </p:nvSpPr>
        <p:spPr>
          <a:xfrm>
            <a:off x="311700" y="1222450"/>
            <a:ext cx="3469500" cy="36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Tensor Flow is very particular with image formatting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This required us to download database to our local drive in a folder system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CNN_Images</a:t>
            </a:r>
            <a:endParaRPr sz="17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Test</a:t>
            </a:r>
            <a:endParaRPr sz="1300"/>
          </a:p>
          <a:p>
            <a:pPr indent="-311150" lvl="3" marL="18288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Mask</a:t>
            </a:r>
            <a:endParaRPr sz="1300"/>
          </a:p>
          <a:p>
            <a:pPr indent="-311150" lvl="3" marL="18288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No_Mask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Train</a:t>
            </a:r>
            <a:endParaRPr sz="1300"/>
          </a:p>
          <a:p>
            <a:pPr indent="-311150" lvl="3" marL="18288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Mask</a:t>
            </a:r>
            <a:endParaRPr sz="1300"/>
          </a:p>
          <a:p>
            <a:pPr indent="-311150" lvl="3" marL="18288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No_Mask</a:t>
            </a:r>
            <a:endParaRPr sz="1300"/>
          </a:p>
        </p:txBody>
      </p:sp>
      <p:pic>
        <p:nvPicPr>
          <p:cNvPr id="128" name="Google Shape;12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81100" y="2342788"/>
            <a:ext cx="5051199" cy="140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</a:t>
            </a:r>
            <a:r>
              <a:rPr lang="en"/>
              <a:t>Architecture</a:t>
            </a:r>
            <a:endParaRPr/>
          </a:p>
        </p:txBody>
      </p:sp>
      <p:sp>
        <p:nvSpPr>
          <p:cNvPr id="134" name="Google Shape;134;p25"/>
          <p:cNvSpPr txBox="1"/>
          <p:nvPr>
            <p:ph idx="1" type="body"/>
          </p:nvPr>
        </p:nvSpPr>
        <p:spPr>
          <a:xfrm>
            <a:off x="311700" y="1302225"/>
            <a:ext cx="45342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Built off of the model used in </a:t>
            </a:r>
            <a:r>
              <a:rPr lang="en" sz="1500"/>
              <a:t>TensorFlow’s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Tutorial</a:t>
            </a:r>
            <a:r>
              <a:rPr lang="en" sz="1500"/>
              <a:t> for CNN 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Made minor adjustments in design to </a:t>
            </a:r>
            <a:r>
              <a:rPr lang="en" sz="1500"/>
              <a:t>accommodate</a:t>
            </a:r>
            <a:r>
              <a:rPr lang="en" sz="1500"/>
              <a:t> a binary classification model</a:t>
            </a:r>
            <a:endParaRPr sz="15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The number of nodes in the output layer from 3 to 1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The </a:t>
            </a:r>
            <a:r>
              <a:rPr lang="en" sz="1300"/>
              <a:t>activation function for the output</a:t>
            </a:r>
            <a:r>
              <a:rPr lang="en" sz="1300"/>
              <a:t> layer from softmax to sigmoid</a:t>
            </a:r>
            <a:endParaRPr sz="1300"/>
          </a:p>
          <a:p>
            <a:pPr indent="-3111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○"/>
            </a:pPr>
            <a:r>
              <a:rPr lang="en" sz="1300"/>
              <a:t>The loss function was changed from </a:t>
            </a:r>
            <a:r>
              <a:rPr lang="en" sz="1300"/>
              <a:t>categorical_crossentropy</a:t>
            </a:r>
            <a:r>
              <a:rPr lang="en" sz="1300"/>
              <a:t> to binary_crossentropy</a:t>
            </a:r>
            <a:endParaRPr sz="1300"/>
          </a:p>
          <a:p>
            <a:pPr indent="-311150" lvl="0" marL="45720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300"/>
              <a:buChar char="●"/>
            </a:pPr>
            <a:r>
              <a:rPr lang="en" sz="1300"/>
              <a:t>Note: This approach did not require us to </a:t>
            </a:r>
            <a:r>
              <a:rPr lang="en" sz="1300"/>
              <a:t>grayscale</a:t>
            </a:r>
            <a:r>
              <a:rPr lang="en" sz="1300"/>
              <a:t> or flatten the image array, thus, preserving the locality of images</a:t>
            </a:r>
            <a:endParaRPr sz="1300"/>
          </a:p>
        </p:txBody>
      </p:sp>
      <p:pic>
        <p:nvPicPr>
          <p:cNvPr id="135" name="Google Shape;13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7700" y="1264475"/>
            <a:ext cx="3680876" cy="349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6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</a:t>
            </a:r>
            <a:endParaRPr/>
          </a:p>
        </p:txBody>
      </p:sp>
      <p:sp>
        <p:nvSpPr>
          <p:cNvPr id="141" name="Google Shape;141;p26"/>
          <p:cNvSpPr txBox="1"/>
          <p:nvPr>
            <p:ph idx="1" type="body"/>
          </p:nvPr>
        </p:nvSpPr>
        <p:spPr>
          <a:xfrm>
            <a:off x="311700" y="1263525"/>
            <a:ext cx="38424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Decision Tree Classifier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Training data: 100%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Testing data: 77.6% </a:t>
            </a:r>
            <a:endParaRPr sz="15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Current Model</a:t>
            </a:r>
            <a:endParaRPr sz="19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Training data: 7.2% </a:t>
            </a:r>
            <a:endParaRPr sz="1500"/>
          </a:p>
          <a:p>
            <a:pPr indent="-323850" lvl="2" marL="1371600" rtl="0" algn="l">
              <a:spcBef>
                <a:spcPts val="0"/>
              </a:spcBef>
              <a:spcAft>
                <a:spcPts val="0"/>
              </a:spcAft>
              <a:buSzPts val="1500"/>
              <a:buChar char="■"/>
            </a:pPr>
            <a:r>
              <a:rPr lang="en" sz="1500"/>
              <a:t>Testing data: 7.3% </a:t>
            </a:r>
            <a:endParaRPr sz="1900">
              <a:solidFill>
                <a:srgbClr val="FF0000"/>
              </a:solidFill>
            </a:endParaRPr>
          </a:p>
        </p:txBody>
      </p:sp>
      <p:pic>
        <p:nvPicPr>
          <p:cNvPr id="142" name="Google Shape;14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28375" y="1569392"/>
            <a:ext cx="4603925" cy="31817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7875" y="1531350"/>
            <a:ext cx="5564424" cy="326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63425" y="1318399"/>
            <a:ext cx="1899595" cy="3689775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7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Human Collaboration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CNN After Human </a:t>
            </a:r>
            <a:r>
              <a:rPr lang="en"/>
              <a:t>Collaboration</a:t>
            </a:r>
            <a:r>
              <a:rPr lang="en"/>
              <a:t> </a:t>
            </a:r>
            <a:endParaRPr/>
          </a:p>
        </p:txBody>
      </p:sp>
      <p:sp>
        <p:nvSpPr>
          <p:cNvPr id="155" name="Google Shape;155;p28"/>
          <p:cNvSpPr txBox="1"/>
          <p:nvPr>
            <p:ph idx="1" type="body"/>
          </p:nvPr>
        </p:nvSpPr>
        <p:spPr>
          <a:xfrm>
            <a:off x="311700" y="1263525"/>
            <a:ext cx="46782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CNN Before 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Training data: 7.2%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Testing data: 7.3%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Wall time: 1hr 8min 35s</a:t>
            </a:r>
            <a:endParaRPr sz="1200">
              <a:solidFill>
                <a:srgbClr val="FF0000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CNN After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Training data: 98.2%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Testing data: 83.4%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Wall time: 49min 28s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Note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This is on a smaller dataset of only 1242 images.</a:t>
            </a:r>
            <a:endParaRPr sz="1200"/>
          </a:p>
          <a:p>
            <a:pPr indent="-304800" lvl="2" marL="13716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Total database size is 2546 images 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This model would benefit from a larger dataset of similar quality</a:t>
            </a:r>
            <a:endParaRPr sz="1600"/>
          </a:p>
        </p:txBody>
      </p:sp>
      <p:pic>
        <p:nvPicPr>
          <p:cNvPr id="156" name="Google Shape;1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89900" y="1809813"/>
            <a:ext cx="3908150" cy="2700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Conclusion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62" name="Google Shape;162;p29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We were able to </a:t>
            </a:r>
            <a:r>
              <a:rPr lang="en" sz="1600"/>
              <a:t>successfully</a:t>
            </a:r>
            <a:r>
              <a:rPr lang="en" sz="1600"/>
              <a:t> create a database and a selection of machine learning models to choose from. While our winning model certainly has a long way to go, this has been a great experience and has introduced us to the field of </a:t>
            </a:r>
            <a:r>
              <a:rPr lang="en" sz="1600"/>
              <a:t>neural</a:t>
            </a:r>
            <a:r>
              <a:rPr lang="en" sz="1600"/>
              <a:t> networks and computer vision. </a:t>
            </a:r>
            <a:endParaRPr sz="1600"/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Char char="●"/>
            </a:pPr>
            <a:r>
              <a:rPr lang="en" sz="1600"/>
              <a:t>We learned database design and management </a:t>
            </a:r>
            <a:endParaRPr sz="16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1600"/>
              <a:t>First hand experience with Convolutional Neural Networks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Learning the different layers that can be added to a network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The many ways to store image data for training machine learning models</a:t>
            </a:r>
            <a:endParaRPr sz="16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1600"/>
              <a:t>We learned that hardware can easily become a limiting factor in project development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Storage, RAM, home wifi and bandwidth</a:t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30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Directions</a:t>
            </a:r>
            <a:endParaRPr/>
          </a:p>
        </p:txBody>
      </p:sp>
      <p:sp>
        <p:nvSpPr>
          <p:cNvPr id="168" name="Google Shape;168;p30"/>
          <p:cNvSpPr txBox="1"/>
          <p:nvPr>
            <p:ph idx="1" type="body"/>
          </p:nvPr>
        </p:nvSpPr>
        <p:spPr>
          <a:xfrm>
            <a:off x="311700" y="1222450"/>
            <a:ext cx="8520600" cy="3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Move Notebooks into Google Collab to make use of servers with </a:t>
            </a:r>
            <a:r>
              <a:rPr lang="en" sz="1500"/>
              <a:t>available</a:t>
            </a:r>
            <a:r>
              <a:rPr lang="en" sz="1500"/>
              <a:t> GPU’s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GPU’s are designed to process image data and can greatly improve runtime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This is also a wise option if your local machine is low on </a:t>
            </a:r>
            <a:r>
              <a:rPr lang="en"/>
              <a:t>available</a:t>
            </a:r>
            <a:r>
              <a:rPr lang="en"/>
              <a:t> storage space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Import larger datasets to train on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12,000 image dataset of faces with and without masks (</a:t>
            </a:r>
            <a:r>
              <a:rPr lang="en" u="sng">
                <a:solidFill>
                  <a:schemeClr val="hlink"/>
                </a:solidFill>
                <a:hlinkClick r:id="rId3"/>
              </a:rPr>
              <a:t>Kaggle</a:t>
            </a:r>
            <a:r>
              <a:rPr lang="en"/>
              <a:t>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5,00 image dataset of faces without masks (</a:t>
            </a:r>
            <a:r>
              <a:rPr lang="en" u="sng">
                <a:solidFill>
                  <a:schemeClr val="hlink"/>
                </a:solidFill>
                <a:hlinkClick r:id="rId4"/>
              </a:rPr>
              <a:t>Kaggle</a:t>
            </a:r>
            <a:r>
              <a:rPr lang="en"/>
              <a:t>) 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Transfer Learni</a:t>
            </a:r>
            <a:r>
              <a:rPr lang="en" sz="1500"/>
              <a:t>ng: </a:t>
            </a:r>
            <a:r>
              <a:rPr lang="en" sz="1500"/>
              <a:t>Find a similar project to build on top of rather than building from scratch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Learn to use </a:t>
            </a:r>
            <a:r>
              <a:rPr lang="en" sz="1500"/>
              <a:t>real time</a:t>
            </a:r>
            <a:r>
              <a:rPr lang="en" sz="1500"/>
              <a:t> camera feed for model deployment (</a:t>
            </a:r>
            <a:r>
              <a:rPr lang="en" sz="1500" u="sng">
                <a:solidFill>
                  <a:schemeClr val="hlink"/>
                </a:solidFill>
                <a:hlinkClick r:id="rId5"/>
              </a:rPr>
              <a:t>TensorFlow Object Detection API</a:t>
            </a:r>
            <a:r>
              <a:rPr lang="en" sz="1500"/>
              <a:t>)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Improve upon </a:t>
            </a:r>
            <a:r>
              <a:rPr lang="en" sz="1500"/>
              <a:t>web scraping techniques</a:t>
            </a:r>
            <a:endParaRPr sz="15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Google Images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Image limit per page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Webdrivers (Selenium)</a:t>
            </a:r>
            <a:endParaRPr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Need a better understanding of Neural Network layers, so that we can design a meaningful architecture of our own</a:t>
            </a:r>
            <a:endParaRPr sz="15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1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Evidence of Progress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74" name="Google Shape;174;p31"/>
          <p:cNvSpPr txBox="1"/>
          <p:nvPr>
            <p:ph idx="1" type="body"/>
          </p:nvPr>
        </p:nvSpPr>
        <p:spPr>
          <a:xfrm>
            <a:off x="311700" y="1222450"/>
            <a:ext cx="4260300" cy="334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Github Repository</a:t>
            </a:r>
            <a:r>
              <a:rPr lang="en"/>
              <a:t> (Public)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Human Collaboration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User Interface for hand labeling images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Models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.h5 files of the trained models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Image_Classification_Sklearn_Race.ipynb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Image_Classification_Sklearn_</a:t>
            </a:r>
            <a:r>
              <a:rPr lang="en"/>
              <a:t>Mask</a:t>
            </a:r>
            <a:r>
              <a:rPr lang="en" sz="1400"/>
              <a:t>.ipynb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Mask_Classification_CNN.ipynb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Final Convolutional Neural Network model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main.py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Web scraper that writes into MongoDB</a:t>
            </a:r>
            <a:endParaRPr/>
          </a:p>
        </p:txBody>
      </p:sp>
      <p:pic>
        <p:nvPicPr>
          <p:cNvPr id="175" name="Google Shape;175;p31"/>
          <p:cNvPicPr preferRelativeResize="0"/>
          <p:nvPr/>
        </p:nvPicPr>
        <p:blipFill rotWithShape="1">
          <a:blip r:embed="rId4">
            <a:alphaModFix/>
          </a:blip>
          <a:srcRect b="0" l="2116" r="2107" t="0"/>
          <a:stretch/>
        </p:blipFill>
        <p:spPr>
          <a:xfrm>
            <a:off x="4768454" y="1178275"/>
            <a:ext cx="4063845" cy="3434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Goals</a:t>
            </a:r>
            <a:endParaRPr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800" y="1222450"/>
            <a:ext cx="8520600" cy="392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With the need of facemasks being a topic of debate in America, it has been difficult to slow the spread of Covid-19. The goal of this project is to build a database and a machine learning model to predict whether or not an individual is wearing a face mask. This would be a useful tool for </a:t>
            </a:r>
            <a:r>
              <a:rPr lang="en" sz="2100"/>
              <a:t>businesses</a:t>
            </a:r>
            <a:r>
              <a:rPr lang="en" sz="2100"/>
              <a:t> to have to help effectively regulate the behavior of citizens entering their </a:t>
            </a:r>
            <a:r>
              <a:rPr lang="en" sz="2100"/>
              <a:t>buildings</a:t>
            </a:r>
            <a:r>
              <a:rPr lang="en" sz="2100"/>
              <a:t>.</a:t>
            </a:r>
            <a:endParaRPr sz="21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pic>
        <p:nvPicPr>
          <p:cNvPr id="181" name="Google Shape;181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68225" y="1387225"/>
            <a:ext cx="6407551" cy="3604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Implementations</a:t>
            </a:r>
            <a:endParaRPr/>
          </a:p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Web scraping techniques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MongoDB management 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Architecture design and pymongo API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Human collaboration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Creating a system to effectively check image labels</a:t>
            </a:r>
            <a:endParaRPr sz="2100"/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Machine learning algorithms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Decision Tree Classifier</a:t>
            </a:r>
            <a:endParaRPr sz="2100"/>
          </a:p>
          <a:p>
            <a:pPr indent="-361950" lvl="1" marL="914400" rtl="0" algn="l"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en" sz="2100"/>
              <a:t>Convolutional Neural Networks</a:t>
            </a: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Goals</a:t>
            </a:r>
            <a:endParaRPr/>
          </a:p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>
            <a:off x="311700" y="12224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51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50"/>
              <a:buChar char="●"/>
            </a:pPr>
            <a:r>
              <a:rPr lang="en" sz="2150">
                <a:solidFill>
                  <a:srgbClr val="434343"/>
                </a:solidFill>
                <a:highlight>
                  <a:srgbClr val="FFFFFF"/>
                </a:highlight>
              </a:rPr>
              <a:t>Camera integration</a:t>
            </a:r>
            <a:endParaRPr sz="215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65125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50"/>
              <a:buChar char="○"/>
            </a:pPr>
            <a:r>
              <a:rPr lang="en" sz="2150">
                <a:solidFill>
                  <a:srgbClr val="434343"/>
                </a:solidFill>
                <a:highlight>
                  <a:srgbClr val="FFFFFF"/>
                </a:highlight>
              </a:rPr>
              <a:t>Using a live feed to capture training images as well as performing predictions (real-time object detection)</a:t>
            </a:r>
            <a:endParaRPr sz="215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6512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150"/>
              <a:buChar char="●"/>
            </a:pPr>
            <a:r>
              <a:rPr lang="en" sz="2000">
                <a:solidFill>
                  <a:srgbClr val="434343"/>
                </a:solidFill>
                <a:highlight>
                  <a:srgbClr val="FFFFFF"/>
                </a:highlight>
              </a:rPr>
              <a:t>Move code into a cluster environment (UMBC Azure Cluster for 603)	</a:t>
            </a:r>
            <a:endParaRPr sz="20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  <a:highlight>
                  <a:srgbClr val="FFFFFF"/>
                </a:highlight>
              </a:rPr>
              <a:t>Greater computing power as opposed to a personal device</a:t>
            </a:r>
            <a:endParaRPr sz="20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●"/>
            </a:pPr>
            <a:r>
              <a:rPr lang="en" sz="2000">
                <a:solidFill>
                  <a:srgbClr val="434343"/>
                </a:solidFill>
                <a:highlight>
                  <a:srgbClr val="FFFFFF"/>
                </a:highlight>
              </a:rPr>
              <a:t>Expand the size of our database</a:t>
            </a:r>
            <a:endParaRPr sz="20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556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Char char="○"/>
            </a:pPr>
            <a:r>
              <a:rPr lang="en" sz="2000">
                <a:solidFill>
                  <a:srgbClr val="434343"/>
                </a:solidFill>
                <a:highlight>
                  <a:srgbClr val="FFFFFF"/>
                </a:highlight>
              </a:rPr>
              <a:t>Limited to what MongoDB offers in a free package, so saving in a cluster environment instead may have be an idea worth exploring</a:t>
            </a:r>
            <a:endParaRPr sz="2000">
              <a:solidFill>
                <a:srgbClr val="434343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86625" y="1222450"/>
            <a:ext cx="6970739" cy="392105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7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Scraping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8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Formatting (Web Scraping)</a:t>
            </a:r>
            <a:endParaRPr/>
          </a:p>
        </p:txBody>
      </p:sp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988" y="1592300"/>
            <a:ext cx="7584024" cy="281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9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MongoDB Architecture</a:t>
            </a:r>
            <a:endParaRPr/>
          </a:p>
        </p:txBody>
      </p:sp>
      <p:pic>
        <p:nvPicPr>
          <p:cNvPr id="94" name="Google Shape;9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4075" y="1549475"/>
            <a:ext cx="8520602" cy="30914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0"/>
          <p:cNvPicPr preferRelativeResize="0"/>
          <p:nvPr/>
        </p:nvPicPr>
        <p:blipFill rotWithShape="1">
          <a:blip r:embed="rId3">
            <a:alphaModFix/>
          </a:blip>
          <a:srcRect b="0" l="0" r="0" t="72704"/>
          <a:stretch/>
        </p:blipFill>
        <p:spPr>
          <a:xfrm>
            <a:off x="3838300" y="4073225"/>
            <a:ext cx="5305699" cy="1070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20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Classifier (Race)</a:t>
            </a:r>
            <a:endParaRPr/>
          </a:p>
        </p:txBody>
      </p:sp>
      <p:sp>
        <p:nvSpPr>
          <p:cNvPr id="101" name="Google Shape;101;p20"/>
          <p:cNvSpPr txBox="1"/>
          <p:nvPr>
            <p:ph idx="1" type="body"/>
          </p:nvPr>
        </p:nvSpPr>
        <p:spPr>
          <a:xfrm>
            <a:off x="311700" y="115252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8300" lvl="0" marL="457200" rtl="0" algn="l">
              <a:spcBef>
                <a:spcPts val="0"/>
              </a:spcBef>
              <a:spcAft>
                <a:spcPts val="0"/>
              </a:spcAft>
              <a:buSzPts val="2200"/>
              <a:buChar char="●"/>
            </a:pPr>
            <a:r>
              <a:rPr lang="en" sz="2200"/>
              <a:t>Accuracy Scores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Training data: 99.3%</a:t>
            </a:r>
            <a:endParaRPr sz="2200"/>
          </a:p>
          <a:p>
            <a:pPr indent="-368300" lvl="1" marL="914400" rtl="0" algn="l">
              <a:spcBef>
                <a:spcPts val="0"/>
              </a:spcBef>
              <a:spcAft>
                <a:spcPts val="0"/>
              </a:spcAft>
              <a:buSzPts val="2200"/>
              <a:buChar char="○"/>
            </a:pPr>
            <a:r>
              <a:rPr lang="en" sz="2200"/>
              <a:t>Testing data: 32.4%</a:t>
            </a:r>
            <a:endParaRPr sz="2600"/>
          </a:p>
        </p:txBody>
      </p:sp>
      <p:pic>
        <p:nvPicPr>
          <p:cNvPr id="102" name="Google Shape;102;p20"/>
          <p:cNvPicPr preferRelativeResize="0"/>
          <p:nvPr/>
        </p:nvPicPr>
        <p:blipFill rotWithShape="1">
          <a:blip r:embed="rId3">
            <a:alphaModFix/>
          </a:blip>
          <a:srcRect b="29290" l="3483" r="36553" t="1805"/>
          <a:stretch/>
        </p:blipFill>
        <p:spPr>
          <a:xfrm>
            <a:off x="5109763" y="1222450"/>
            <a:ext cx="3362586" cy="285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64975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Decision Tree Classifier (Mask vs No Mask)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263525"/>
            <a:ext cx="4678200" cy="379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en" sz="2100"/>
              <a:t>Previous Model  Scores</a:t>
            </a:r>
            <a:endParaRPr sz="21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Training data: 99.3% </a:t>
            </a:r>
            <a:endParaRPr sz="17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Testing data:  32.4%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Current Model Scores</a:t>
            </a:r>
            <a:endParaRPr sz="19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Training data: 100%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Testing data: 77.6% </a:t>
            </a:r>
            <a:endParaRPr sz="15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This implies a bit of overfitting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Overall great start for a binary model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Will also implement a grid cross validation</a:t>
            </a:r>
            <a:endParaRPr sz="1900"/>
          </a:p>
        </p:txBody>
      </p:sp>
      <p:pic>
        <p:nvPicPr>
          <p:cNvPr id="109" name="Google Shape;10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225" y="1222450"/>
            <a:ext cx="4240774" cy="36594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